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86" r:id="rId2"/>
  </p:sldMasterIdLst>
  <p:notesMasterIdLst>
    <p:notesMasterId r:id="rId7"/>
  </p:notesMasterIdLst>
  <p:sldIdLst>
    <p:sldId id="270" r:id="rId3"/>
    <p:sldId id="311" r:id="rId4"/>
    <p:sldId id="313" r:id="rId5"/>
    <p:sldId id="279" r:id="rId6"/>
  </p:sldIdLst>
  <p:sldSz cx="12192000" cy="6858000"/>
  <p:notesSz cx="6858000" cy="9144000"/>
  <p:embeddedFontLst>
    <p:embeddedFont>
      <p:font typeface="Manrope" panose="020B0604020202020204" charset="0"/>
      <p:regular r:id="rId8"/>
      <p:bold r:id="rId9"/>
      <p:italic r:id="rId10"/>
      <p:boldItalic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C53"/>
    <a:srgbClr val="E3E6EB"/>
    <a:srgbClr val="F3F3F3"/>
    <a:srgbClr val="D2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48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835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21/06/2025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79087-06BC-4846-8075-99F175278924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A81B-9F42-43D8-AC40-3D22F61B5349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ED26-327D-46CF-AC86-309E520C5319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0BC5D-6045-4B30-AC08-F07A23CB8A00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2391-20C5-43F1-9C67-EA294DDAA5B0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1A91F-4D5A-4FCA-9ACC-19B0D20752BB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8E2D0317-6708-4FD8-83CC-23BC5CFD3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F4BF-98A6-47C1-B67C-9B7FD254EC5E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7A7C-C455-4D18-B626-6D8716A03C52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412B3-A24B-4CEC-BEDE-3238D9786273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2FBA4-A8F8-430F-81BC-97093F7D1EB6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F51A2-547F-468F-86BE-81D5813631B1}" type="datetime1">
              <a:rPr lang="it-IT" smtClean="0"/>
              <a:t>21/06/2025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4791D-004C-4042-9E42-AE5596EA986A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FDE2-2AE8-4B16-AA2B-885D854F5392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0BD9-9B61-44E2-8710-9FE19EE74CE1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7587-D816-4137-96FE-D3AC0251E137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82207B-0F7A-4EA0-A81E-7849CE893C18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831DC3A-B058-4F4B-840A-CA8BF920460F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09DBD9-E7E8-4D94-8FA4-DE3F5B0CDE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0075" y="5231876"/>
            <a:ext cx="3866418" cy="1016547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Via</a:t>
            </a:r>
          </a:p>
          <a:p>
            <a:pPr lvl="0"/>
            <a:r>
              <a:rPr lang="it-IT" dirty="0"/>
              <a:t>T</a:t>
            </a:r>
          </a:p>
          <a:p>
            <a:pPr lvl="0"/>
            <a:r>
              <a:rPr lang="it-IT" dirty="0"/>
              <a:t>@ </a:t>
            </a:r>
          </a:p>
          <a:p>
            <a:pPr lvl="0"/>
            <a:r>
              <a:rPr lang="it-IT" dirty="0" err="1"/>
              <a:t>wwww</a:t>
            </a:r>
            <a:r>
              <a:rPr lang="it-IT" dirty="0"/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9" y="4858475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Contatti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617515AB-8CBA-4526-8637-4BA0E0664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78C88A-395D-478A-AF8B-83F98B1CBEFE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DD7318-9882-4225-9B27-1DB17B3D374E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2DD36-5A30-49DB-B42D-7D5A0FEDD725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2DA2-7786-4B02-A38D-4DEF20DDC294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DE2DC-DBA6-437E-BB4E-13D6007A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4" y="39688"/>
            <a:ext cx="238329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D83998-590D-466C-8A0D-4799B9EEF533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6275" y="39688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75" y="2649542"/>
            <a:ext cx="10297220" cy="1979441"/>
          </a:xfrm>
        </p:spPr>
        <p:txBody>
          <a:bodyPr/>
          <a:lstStyle/>
          <a:p>
            <a:r>
              <a:rPr lang="it-IT" sz="4800" dirty="0" err="1"/>
              <a:t>Discussion</a:t>
            </a:r>
            <a:endParaRPr lang="it-IT" sz="48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3375" y="4871827"/>
            <a:ext cx="5652253" cy="318490"/>
          </a:xfrm>
        </p:spPr>
        <p:txBody>
          <a:bodyPr/>
          <a:lstStyle/>
          <a:p>
            <a:r>
              <a:rPr lang="it-IT" sz="1400" dirty="0"/>
              <a:t>Barbieri Claudio,  </a:t>
            </a:r>
            <a:r>
              <a:rPr lang="it-IT" sz="1400" dirty="0" err="1"/>
              <a:t>Delera</a:t>
            </a:r>
            <a:r>
              <a:rPr lang="it-IT" sz="1400" dirty="0"/>
              <a:t> Giacomo,  </a:t>
            </a:r>
            <a:r>
              <a:rPr lang="it-IT" sz="1400" dirty="0" err="1"/>
              <a:t>Huser</a:t>
            </a:r>
            <a:r>
              <a:rPr lang="it-IT" sz="1400" dirty="0"/>
              <a:t>  Cyril,  Howe Alessandro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81814448-AF81-2B6E-A973-E920A76E0E4D}"/>
              </a:ext>
            </a:extLst>
          </p:cNvPr>
          <p:cNvSpPr txBox="1">
            <a:spLocks/>
          </p:cNvSpPr>
          <p:nvPr/>
        </p:nvSpPr>
        <p:spPr>
          <a:xfrm>
            <a:off x="586042" y="625815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/>
              <a:t>TA: Sala Edoardo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62482A93-8E66-7059-921D-45BAF8B835EC}"/>
              </a:ext>
            </a:extLst>
          </p:cNvPr>
          <p:cNvSpPr txBox="1">
            <a:spLocks/>
          </p:cNvSpPr>
          <p:nvPr/>
        </p:nvSpPr>
        <p:spPr>
          <a:xfrm>
            <a:off x="586042" y="562117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Econometrics</a:t>
            </a:r>
            <a:r>
              <a:rPr lang="it-IT" sz="1400" dirty="0"/>
              <a:t> project 2024/2025</a:t>
            </a:r>
          </a:p>
        </p:txBody>
      </p:sp>
      <p:sp>
        <p:nvSpPr>
          <p:cNvPr id="6" name="Segnaposto testo 1">
            <a:extLst>
              <a:ext uri="{FF2B5EF4-FFF2-40B4-BE49-F238E27FC236}">
                <a16:creationId xmlns:a16="http://schemas.microsoft.com/office/drawing/2014/main" id="{3F033153-BD64-BA9D-9462-440FCC3A6A86}"/>
              </a:ext>
            </a:extLst>
          </p:cNvPr>
          <p:cNvSpPr txBox="1">
            <a:spLocks/>
          </p:cNvSpPr>
          <p:nvPr/>
        </p:nvSpPr>
        <p:spPr>
          <a:xfrm>
            <a:off x="593376" y="593966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Lecturer</a:t>
            </a:r>
            <a:r>
              <a:rPr lang="it-IT" sz="1400" dirty="0"/>
              <a:t>: Azzone Michele</a:t>
            </a:r>
          </a:p>
        </p:txBody>
      </p:sp>
      <p:sp>
        <p:nvSpPr>
          <p:cNvPr id="7" name="Segnaposto testo 1">
            <a:extLst>
              <a:ext uri="{FF2B5EF4-FFF2-40B4-BE49-F238E27FC236}">
                <a16:creationId xmlns:a16="http://schemas.microsoft.com/office/drawing/2014/main" id="{A9B3DE3D-59DD-1AC6-021F-D75427938DD3}"/>
              </a:ext>
            </a:extLst>
          </p:cNvPr>
          <p:cNvSpPr txBox="1">
            <a:spLocks/>
          </p:cNvSpPr>
          <p:nvPr/>
        </p:nvSpPr>
        <p:spPr>
          <a:xfrm>
            <a:off x="586042" y="4930209"/>
            <a:ext cx="8712337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55453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FA9D-745C-78BD-98A8-8A108394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907" y="602030"/>
            <a:ext cx="4991016" cy="486280"/>
          </a:xfrm>
        </p:spPr>
        <p:txBody>
          <a:bodyPr/>
          <a:lstStyle/>
          <a:p>
            <a:r>
              <a:rPr lang="en-US" dirty="0"/>
              <a:t>Related work and main results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544F3-4747-04EE-A8E3-223D651BF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A495-E2C5-4998-9BE1-96387B7D931F}" type="datetime1">
              <a:rPr lang="it-IT" smtClean="0"/>
              <a:t>21/06/2025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652B8-B697-499C-C666-845C4A07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A7D68-E4B3-5C45-D349-F6CFFBB7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2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028721-E718-FB1B-9CDB-115E4D70ADDC}"/>
              </a:ext>
            </a:extLst>
          </p:cNvPr>
          <p:cNvSpPr txBox="1"/>
          <p:nvPr/>
        </p:nvSpPr>
        <p:spPr>
          <a:xfrm>
            <a:off x="756239" y="4299262"/>
            <a:ext cx="6237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Trading strategies: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Hold: </a:t>
            </a:r>
            <a:r>
              <a:rPr lang="en-US" dirty="0"/>
              <a:t>Buy‐and‐hold the NIFTY 50 for the entire period.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Only long: </a:t>
            </a:r>
            <a:r>
              <a:rPr lang="en-US" dirty="0"/>
              <a:t>Go long when forecast &gt; daily risk‑free rate (DRF); otherwise stay in cash.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Long&amp;Short</a:t>
            </a:r>
            <a:r>
              <a:rPr lang="en-US" dirty="0"/>
              <a:t>: Go long if forecast &gt; +DRF, short if forecast &lt; -DRF , else cash.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ED5373-FBC7-2DCB-74CB-1B5F2DB7EF1B}"/>
              </a:ext>
            </a:extLst>
          </p:cNvPr>
          <p:cNvSpPr txBox="1"/>
          <p:nvPr/>
        </p:nvSpPr>
        <p:spPr>
          <a:xfrm>
            <a:off x="900797" y="3244334"/>
            <a:ext cx="583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i="1" dirty="0"/>
          </a:p>
          <a:p>
            <a:endParaRPr lang="en-US" dirty="0"/>
          </a:p>
        </p:txBody>
      </p:sp>
      <p:pic>
        <p:nvPicPr>
          <p:cNvPr id="32" name="Graphic 31" descr="Badge New with solid fill">
            <a:extLst>
              <a:ext uri="{FF2B5EF4-FFF2-40B4-BE49-F238E27FC236}">
                <a16:creationId xmlns:a16="http://schemas.microsoft.com/office/drawing/2014/main" id="{92D0A6F7-5873-E1C5-8F3A-3EDA40EF0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1617852"/>
            <a:ext cx="369332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DAD91F-3348-FE51-B546-93A5C5F9099A}"/>
              </a:ext>
            </a:extLst>
          </p:cNvPr>
          <p:cNvSpPr txBox="1"/>
          <p:nvPr/>
        </p:nvSpPr>
        <p:spPr>
          <a:xfrm>
            <a:off x="756239" y="2132555"/>
            <a:ext cx="10773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Preliminary tests: </a:t>
            </a:r>
          </a:p>
          <a:p>
            <a:r>
              <a:rPr lang="en-US" dirty="0"/>
              <a:t>- </a:t>
            </a:r>
            <a:r>
              <a:rPr lang="en-US" i="1" dirty="0"/>
              <a:t>ADF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VIX is stationary; NIFTY50 and Nikkei 225 are non-stationary and first differences are taken</a:t>
            </a:r>
          </a:p>
          <a:p>
            <a:r>
              <a:rPr lang="en-US" dirty="0">
                <a:sym typeface="Wingdings" panose="05000000000000000000" pitchFamily="2" charset="2"/>
              </a:rPr>
              <a:t>- </a:t>
            </a:r>
            <a:r>
              <a:rPr lang="en-US" i="1" dirty="0">
                <a:sym typeface="Wingdings" panose="05000000000000000000" pitchFamily="2" charset="2"/>
              </a:rPr>
              <a:t>Granger causality </a:t>
            </a:r>
            <a:r>
              <a:rPr lang="en-US" dirty="0">
                <a:sym typeface="Wingdings" panose="05000000000000000000" pitchFamily="2" charset="2"/>
              </a:rPr>
              <a:t> Nikkei 225 Granger-causes NIFTY50 </a:t>
            </a:r>
          </a:p>
          <a:p>
            <a:endParaRPr lang="en-US" dirty="0"/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Models: </a:t>
            </a:r>
            <a:r>
              <a:rPr lang="en-US" dirty="0"/>
              <a:t>SARIMAX models with orders selected by </a:t>
            </a:r>
          </a:p>
          <a:p>
            <a:r>
              <a:rPr lang="en-US" dirty="0"/>
              <a:t>the lowest AIC and re‑estimated on a rolling window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514F4-0E09-3233-759C-793731BFBA50}"/>
              </a:ext>
            </a:extLst>
          </p:cNvPr>
          <p:cNvSpPr txBox="1"/>
          <p:nvPr/>
        </p:nvSpPr>
        <p:spPr>
          <a:xfrm>
            <a:off x="756239" y="1653250"/>
            <a:ext cx="1089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Data: </a:t>
            </a:r>
            <a:r>
              <a:rPr lang="it-IT" dirty="0" err="1"/>
              <a:t>Jun</a:t>
            </a:r>
            <a:r>
              <a:rPr lang="it-IT" dirty="0"/>
              <a:t> 2018–</a:t>
            </a:r>
            <a:r>
              <a:rPr lang="it-IT" dirty="0" err="1"/>
              <a:t>Jun</a:t>
            </a:r>
            <a:r>
              <a:rPr lang="it-IT" dirty="0"/>
              <a:t> 2025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closes</a:t>
            </a:r>
            <a:r>
              <a:rPr lang="it-IT" dirty="0"/>
              <a:t> of NIFTY50 and Nikkei 225 and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opens</a:t>
            </a:r>
            <a:r>
              <a:rPr lang="it-IT" dirty="0"/>
              <a:t> of </a:t>
            </a:r>
            <a:r>
              <a:rPr lang="it-IT" dirty="0" err="1"/>
              <a:t>Indian</a:t>
            </a:r>
            <a:r>
              <a:rPr lang="it-IT"/>
              <a:t> VIX</a:t>
            </a:r>
            <a:endParaRPr lang="en-US" dirty="0"/>
          </a:p>
        </p:txBody>
      </p:sp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149B4126-3A6C-74FE-F810-2036DFA1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2145712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16602496-1B90-A375-6F7A-B89784C4A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907" y="3244334"/>
            <a:ext cx="369332" cy="369332"/>
          </a:xfrm>
          <a:prstGeom prst="rect">
            <a:avLst/>
          </a:prstGeom>
        </p:spPr>
      </p:pic>
      <p:pic>
        <p:nvPicPr>
          <p:cNvPr id="9" name="Graphic 8" descr="Badge New with solid fill">
            <a:extLst>
              <a:ext uri="{FF2B5EF4-FFF2-40B4-BE49-F238E27FC236}">
                <a16:creationId xmlns:a16="http://schemas.microsoft.com/office/drawing/2014/main" id="{31593F00-6C00-C346-E633-4749D7EC1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218" y="4299262"/>
            <a:ext cx="369332" cy="369332"/>
          </a:xfrm>
          <a:prstGeom prst="rect">
            <a:avLst/>
          </a:prstGeom>
        </p:spPr>
      </p:pic>
      <p:pic>
        <p:nvPicPr>
          <p:cNvPr id="14" name="Picture 13" descr="A close up of a card&#10;&#10;AI-generated content may be incorrect.">
            <a:extLst>
              <a:ext uri="{FF2B5EF4-FFF2-40B4-BE49-F238E27FC236}">
                <a16:creationId xmlns:a16="http://schemas.microsoft.com/office/drawing/2014/main" id="{0F48EDD8-A1F1-00CF-5994-16B27E19A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80" y="3142798"/>
            <a:ext cx="5195202" cy="1233469"/>
          </a:xfrm>
          <a:prstGeom prst="rect">
            <a:avLst/>
          </a:prstGeom>
        </p:spPr>
      </p:pic>
      <p:pic>
        <p:nvPicPr>
          <p:cNvPr id="16" name="Picture 15" descr="A white rectangular sign with black text&#10;&#10;AI-generated content may be incorrect.">
            <a:extLst>
              <a:ext uri="{FF2B5EF4-FFF2-40B4-BE49-F238E27FC236}">
                <a16:creationId xmlns:a16="http://schemas.microsoft.com/office/drawing/2014/main" id="{354C43B8-F319-5BBD-2143-AAF556B23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676" y="4897124"/>
            <a:ext cx="4957009" cy="11002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2C6CF7-663D-0334-7599-D26ABD1E136F}"/>
              </a:ext>
            </a:extLst>
          </p:cNvPr>
          <p:cNvSpPr txBox="1"/>
          <p:nvPr/>
        </p:nvSpPr>
        <p:spPr>
          <a:xfrm>
            <a:off x="703153" y="1077254"/>
            <a:ext cx="1148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Objective: </a:t>
            </a:r>
            <a:r>
              <a:rPr lang="en-US" dirty="0"/>
              <a:t>forecast the NIFTY 50 index using econometric models to drive trading strategies</a:t>
            </a:r>
          </a:p>
        </p:txBody>
      </p:sp>
      <p:pic>
        <p:nvPicPr>
          <p:cNvPr id="18" name="Graphic 17" descr="Badge New with solid fill">
            <a:extLst>
              <a:ext uri="{FF2B5EF4-FFF2-40B4-BE49-F238E27FC236}">
                <a16:creationId xmlns:a16="http://schemas.microsoft.com/office/drawing/2014/main" id="{6103EF0D-52C2-565B-BC03-A950697C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1" y="1117719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8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92A1-76B3-42FE-71EF-992C22B6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3"/>
            <a:ext cx="6120000" cy="437028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21F1ED-3A74-D214-D36F-375DE782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21/06/2025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5865E-E243-8758-B445-F5668D576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18AFD-046C-33F3-C1FC-1D7EAA9C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3</a:t>
            </a:fld>
            <a:endParaRPr lang="it-IT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A5E529-500B-F7A9-5447-F6CEA541CA83}"/>
              </a:ext>
            </a:extLst>
          </p:cNvPr>
          <p:cNvSpPr txBox="1"/>
          <p:nvPr/>
        </p:nvSpPr>
        <p:spPr>
          <a:xfrm>
            <a:off x="334962" y="1402489"/>
            <a:ext cx="11522075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600"/>
            </a:pPr>
            <a:r>
              <a:rPr lang="en-GB" sz="2400" dirty="0">
                <a:solidFill>
                  <a:schemeClr val="tx2"/>
                </a:solidFill>
              </a:rPr>
              <a:t>Is the assumption of </a:t>
            </a:r>
            <a:r>
              <a:rPr lang="en-GB" sz="2400" b="1" dirty="0">
                <a:solidFill>
                  <a:schemeClr val="tx2"/>
                </a:solidFill>
              </a:rPr>
              <a:t>zero transaction costs </a:t>
            </a:r>
            <a:r>
              <a:rPr lang="en-GB" sz="2400" dirty="0">
                <a:solidFill>
                  <a:schemeClr val="tx2"/>
                </a:solidFill>
              </a:rPr>
              <a:t>plausible?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Why transaction costs matters:</a:t>
            </a:r>
          </a:p>
          <a:p>
            <a:pPr>
              <a:defRPr sz="1600"/>
            </a:pPr>
            <a:endParaRPr lang="en-GB" dirty="0"/>
          </a:p>
          <a:p>
            <a:pPr>
              <a:defRPr sz="1600"/>
            </a:pPr>
            <a:r>
              <a:rPr lang="en-GB" b="1" dirty="0"/>
              <a:t>        No Market is Free</a:t>
            </a:r>
            <a:r>
              <a:rPr lang="en-GB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dirty="0"/>
              <a:t>Every real-world trade incurs bid-ask spreads, brokerage fees, slippage and/or taxes.</a:t>
            </a:r>
          </a:p>
          <a:p>
            <a:pPr>
              <a:defRPr sz="1600"/>
            </a:pPr>
            <a:endParaRPr lang="en-GB" dirty="0"/>
          </a:p>
          <a:p>
            <a:pPr>
              <a:lnSpc>
                <a:spcPct val="200000"/>
              </a:lnSpc>
              <a:defRPr sz="1600"/>
            </a:pPr>
            <a:r>
              <a:rPr lang="en-GB" b="1" dirty="0"/>
              <a:t>        Impact on Strategy Performance: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Ignoring costs </a:t>
            </a:r>
            <a:r>
              <a:rPr lang="en-GB" sz="1600" b="1" dirty="0"/>
              <a:t>overstates profitability</a:t>
            </a:r>
            <a:r>
              <a:rPr lang="en-GB" sz="1600" dirty="0"/>
              <a:t> and can </a:t>
            </a:r>
            <a:r>
              <a:rPr lang="en-GB" sz="1600" b="1" dirty="0"/>
              <a:t>invalidate back tests</a:t>
            </a:r>
            <a:r>
              <a:rPr lang="en-GB" sz="1600" dirty="0"/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A strategy that looks profitable may actually yield </a:t>
            </a:r>
            <a:r>
              <a:rPr lang="en-GB" sz="1600" b="1" dirty="0"/>
              <a:t>net losses</a:t>
            </a:r>
            <a:r>
              <a:rPr lang="en-GB" sz="1600" dirty="0"/>
              <a:t> when realistic costs are applied.</a:t>
            </a:r>
            <a:r>
              <a:rPr lang="en-GB" dirty="0"/>
              <a:t>.</a:t>
            </a:r>
          </a:p>
          <a:p>
            <a:pPr>
              <a:defRPr sz="1600"/>
            </a:pPr>
            <a:endParaRPr lang="en-GB" dirty="0"/>
          </a:p>
          <a:p>
            <a:pPr>
              <a:lnSpc>
                <a:spcPct val="200000"/>
              </a:lnSpc>
              <a:defRPr sz="1600"/>
            </a:pPr>
            <a:r>
              <a:rPr lang="en-GB" dirty="0"/>
              <a:t>       </a:t>
            </a:r>
            <a:r>
              <a:rPr lang="en-GB" b="1" dirty="0"/>
              <a:t> Higher Frequency = Higher Costs</a:t>
            </a:r>
            <a:r>
              <a:rPr lang="en-GB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dirty="0"/>
              <a:t>Strategies with frequent trades suffer linear or even exponential cost accumulation.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Zero-cost assumption </a:t>
            </a:r>
            <a:r>
              <a:rPr lang="en-GB" sz="1600" b="1" dirty="0"/>
              <a:t>hides fragility</a:t>
            </a:r>
            <a:r>
              <a:rPr lang="en-GB" sz="1600" dirty="0"/>
              <a:t> in such approaches.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6" name="Graphic 5" descr="Badge New with solid fill">
            <a:extLst>
              <a:ext uri="{FF2B5EF4-FFF2-40B4-BE49-F238E27FC236}">
                <a16:creationId xmlns:a16="http://schemas.microsoft.com/office/drawing/2014/main" id="{4088D3B3-1F41-3BE8-1B2B-78EC74E8B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2478221"/>
            <a:ext cx="369332" cy="369332"/>
          </a:xfrm>
          <a:prstGeom prst="rect">
            <a:avLst/>
          </a:prstGeom>
        </p:spPr>
      </p:pic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FE1754CD-3000-02F0-50FF-DD54879A0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3366488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C8CE6F94-4DE5-A2BD-C2D4-959AF7EA4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4589376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2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E4F85-264B-4566-A95C-D1FD7A5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the </a:t>
            </a:r>
            <a:r>
              <a:rPr lang="it-IT" dirty="0" err="1"/>
              <a:t>attention</a:t>
            </a:r>
            <a:r>
              <a:rPr lang="it-IT" dirty="0"/>
              <a:t>!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797D0E-5ECA-4024-80FB-841635BFC6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14538" y="39688"/>
            <a:ext cx="1042500" cy="365125"/>
          </a:xfrm>
        </p:spPr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880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272</TotalTime>
  <Words>294</Words>
  <Application>Microsoft Office PowerPoint</Application>
  <PresentationFormat>Widescreen</PresentationFormat>
  <Paragraphs>47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Manrope</vt:lpstr>
      <vt:lpstr>Wingdings</vt:lpstr>
      <vt:lpstr>Interni</vt:lpstr>
      <vt:lpstr>Cover</vt:lpstr>
      <vt:lpstr>Discussion</vt:lpstr>
      <vt:lpstr>Related work and main results</vt:lpstr>
      <vt:lpstr>Question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Camilla Ghironi</dc:creator>
  <cp:lastModifiedBy>Alessandro Howe</cp:lastModifiedBy>
  <cp:revision>198</cp:revision>
  <dcterms:created xsi:type="dcterms:W3CDTF">2024-06-28T15:03:44Z</dcterms:created>
  <dcterms:modified xsi:type="dcterms:W3CDTF">2025-06-21T17:06:03Z</dcterms:modified>
</cp:coreProperties>
</file>

<file path=docProps/thumbnail.jpeg>
</file>